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sldIdLst>
    <p:sldId id="273" r:id="rId2"/>
    <p:sldId id="274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3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3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 userDrawn="1"/>
        </p:nvSpPr>
        <p:spPr>
          <a:xfrm>
            <a:off x="4763" y="1916113"/>
            <a:ext cx="9139237" cy="2952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4763" y="1916113"/>
            <a:ext cx="9139237" cy="2952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0"/>
            <a:ext cx="6367462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Łącznik prostoliniowy 7"/>
          <p:cNvCxnSpPr/>
          <p:nvPr/>
        </p:nvCxnSpPr>
        <p:spPr>
          <a:xfrm>
            <a:off x="8316913" y="4868863"/>
            <a:ext cx="0" cy="1989137"/>
          </a:xfrm>
          <a:prstGeom prst="line">
            <a:avLst/>
          </a:prstGeom>
          <a:ln w="107950">
            <a:solidFill>
              <a:srgbClr val="E63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oliniowy 5"/>
          <p:cNvCxnSpPr/>
          <p:nvPr/>
        </p:nvCxnSpPr>
        <p:spPr>
          <a:xfrm>
            <a:off x="8172450" y="4868863"/>
            <a:ext cx="0" cy="1989137"/>
          </a:xfrm>
          <a:prstGeom prst="line">
            <a:avLst/>
          </a:prstGeom>
          <a:ln w="1079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1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0"/>
            <a:ext cx="6367462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Łącznik prostoliniowy 7"/>
          <p:cNvCxnSpPr/>
          <p:nvPr userDrawn="1"/>
        </p:nvCxnSpPr>
        <p:spPr>
          <a:xfrm>
            <a:off x="8316913" y="4868863"/>
            <a:ext cx="0" cy="1989137"/>
          </a:xfrm>
          <a:prstGeom prst="line">
            <a:avLst/>
          </a:prstGeom>
          <a:ln w="107950">
            <a:solidFill>
              <a:srgbClr val="E63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oliniowy 5"/>
          <p:cNvCxnSpPr/>
          <p:nvPr userDrawn="1"/>
        </p:nvCxnSpPr>
        <p:spPr>
          <a:xfrm>
            <a:off x="8172450" y="4868863"/>
            <a:ext cx="0" cy="1989137"/>
          </a:xfrm>
          <a:prstGeom prst="line">
            <a:avLst/>
          </a:prstGeom>
          <a:ln w="1079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1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C81FB-F52B-41A7-892E-FB4D1C20D57D}" type="datetimeFigureOut">
              <a:rPr lang="pl-PL"/>
              <a:pPr>
                <a:defRPr/>
              </a:pPr>
              <a:t>2015-04-07</a:t>
            </a:fld>
            <a:endParaRPr lang="pl-PL"/>
          </a:p>
        </p:txBody>
      </p:sp>
      <p:sp>
        <p:nvSpPr>
          <p:cNvPr id="1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53975"/>
            <a:ext cx="1420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Łącznik prostoliniowy 5"/>
          <p:cNvCxnSpPr/>
          <p:nvPr/>
        </p:nvCxnSpPr>
        <p:spPr>
          <a:xfrm>
            <a:off x="8188325" y="6165850"/>
            <a:ext cx="0" cy="692150"/>
          </a:xfrm>
          <a:prstGeom prst="line">
            <a:avLst/>
          </a:prstGeom>
          <a:ln w="1079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oliniowy 8"/>
          <p:cNvCxnSpPr/>
          <p:nvPr/>
        </p:nvCxnSpPr>
        <p:spPr>
          <a:xfrm>
            <a:off x="8316913" y="6165850"/>
            <a:ext cx="0" cy="692150"/>
          </a:xfrm>
          <a:prstGeom prst="line">
            <a:avLst/>
          </a:prstGeom>
          <a:ln w="107950">
            <a:solidFill>
              <a:srgbClr val="E63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53975"/>
            <a:ext cx="1420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51320" y="274638"/>
            <a:ext cx="7235479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Clr>
                <a:srgbClr val="E63C00"/>
              </a:buClr>
              <a:buSzPct val="120000"/>
              <a:buFont typeface="Wingdings" pitchFamily="2" charset="2"/>
              <a:buChar char="§"/>
              <a:defRPr sz="2800"/>
            </a:lvl1pPr>
            <a:lvl2pPr marL="742950" indent="-285750">
              <a:buClr>
                <a:srgbClr val="E63C00"/>
              </a:buClr>
              <a:buSzPct val="120000"/>
              <a:buFont typeface="Wingdings" pitchFamily="2" charset="2"/>
              <a:buChar char="§"/>
              <a:defRPr sz="2400"/>
            </a:lvl2pPr>
            <a:lvl3pPr marL="1143000" indent="-228600">
              <a:buClr>
                <a:srgbClr val="E63C00"/>
              </a:buClr>
              <a:buSzPct val="120000"/>
              <a:buFont typeface="Wingdings" pitchFamily="2" charset="2"/>
              <a:buChar char="§"/>
              <a:defRPr sz="2000"/>
            </a:lvl3pPr>
            <a:lvl4pPr marL="1600200" indent="-228600">
              <a:buClr>
                <a:srgbClr val="E63C00"/>
              </a:buClr>
              <a:buSzPct val="120000"/>
              <a:buFont typeface="Wingdings" pitchFamily="2" charset="2"/>
              <a:buChar char="§"/>
              <a:defRPr sz="1800"/>
            </a:lvl4pPr>
            <a:lvl5pPr marL="2057400" indent="-228600">
              <a:buClr>
                <a:srgbClr val="E63C00"/>
              </a:buClr>
              <a:buSzPct val="120000"/>
              <a:buFont typeface="Wingdings" pitchFamily="2" charset="2"/>
              <a:buChar char="§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>
              <a:buClr>
                <a:srgbClr val="E63C00"/>
              </a:buClr>
              <a:buSzPct val="120000"/>
              <a:buFont typeface="Wingdings" pitchFamily="2" charset="2"/>
              <a:buChar char="§"/>
              <a:defRPr sz="2800"/>
            </a:lvl1pPr>
            <a:lvl2pPr marL="742950" indent="-285750">
              <a:buClr>
                <a:srgbClr val="E63C00"/>
              </a:buClr>
              <a:buSzPct val="120000"/>
              <a:buFont typeface="Wingdings" pitchFamily="2" charset="2"/>
              <a:buChar char="§"/>
              <a:defRPr sz="2400"/>
            </a:lvl2pPr>
            <a:lvl3pPr marL="1143000" indent="-228600">
              <a:buClr>
                <a:srgbClr val="E63C00"/>
              </a:buClr>
              <a:buSzPct val="120000"/>
              <a:buFont typeface="Wingdings" pitchFamily="2" charset="2"/>
              <a:buChar char="§"/>
              <a:defRPr sz="2000"/>
            </a:lvl3pPr>
            <a:lvl4pPr marL="1600200" indent="-228600">
              <a:buClr>
                <a:srgbClr val="E63C00"/>
              </a:buClr>
              <a:buSzPct val="120000"/>
              <a:buFont typeface="Wingdings" pitchFamily="2" charset="2"/>
              <a:buChar char="§"/>
              <a:defRPr sz="1800"/>
            </a:lvl4pPr>
            <a:lvl5pPr marL="2057400" indent="-228600">
              <a:buClr>
                <a:srgbClr val="E63C00"/>
              </a:buClr>
              <a:buSzPct val="120000"/>
              <a:buFont typeface="Wingdings" pitchFamily="2" charset="2"/>
              <a:buChar char="§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9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EEC0D-0C68-40F5-A144-BB05294FCB17}" type="datetimeFigureOut">
              <a:rPr lang="pl-PL"/>
              <a:pPr>
                <a:defRPr/>
              </a:pPr>
              <a:t>2015-04-07</a:t>
            </a:fld>
            <a:endParaRPr lang="pl-PL"/>
          </a:p>
        </p:txBody>
      </p:sp>
      <p:sp>
        <p:nvSpPr>
          <p:cNvPr id="10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46312-0A5E-478D-B3CC-9B97D9FDC28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53975"/>
            <a:ext cx="1420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Łącznik prostoliniowy 7"/>
          <p:cNvCxnSpPr/>
          <p:nvPr/>
        </p:nvCxnSpPr>
        <p:spPr>
          <a:xfrm>
            <a:off x="8316913" y="6165850"/>
            <a:ext cx="0" cy="692150"/>
          </a:xfrm>
          <a:prstGeom prst="line">
            <a:avLst/>
          </a:prstGeom>
          <a:ln w="107950">
            <a:solidFill>
              <a:srgbClr val="E63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5"/>
          <p:cNvCxnSpPr/>
          <p:nvPr/>
        </p:nvCxnSpPr>
        <p:spPr>
          <a:xfrm>
            <a:off x="8188325" y="6165850"/>
            <a:ext cx="0" cy="692150"/>
          </a:xfrm>
          <a:prstGeom prst="line">
            <a:avLst/>
          </a:prstGeom>
          <a:ln w="1079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53975"/>
            <a:ext cx="1420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51321" y="274638"/>
            <a:ext cx="723547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marL="342900" indent="-342900">
              <a:buClr>
                <a:srgbClr val="E63C00"/>
              </a:buClr>
              <a:buSzPct val="120000"/>
              <a:buFont typeface="Wingdings" pitchFamily="2" charset="2"/>
              <a:buChar char="§"/>
              <a:defRPr sz="2400"/>
            </a:lvl1pPr>
            <a:lvl2pPr marL="742950" indent="-285750">
              <a:buClr>
                <a:srgbClr val="E63C00"/>
              </a:buClr>
              <a:buSzPct val="120000"/>
              <a:buFont typeface="Wingdings" pitchFamily="2" charset="2"/>
              <a:buChar char="§"/>
              <a:defRPr sz="2000"/>
            </a:lvl2pPr>
            <a:lvl3pPr marL="1143000" indent="-228600">
              <a:buClr>
                <a:srgbClr val="E63C00"/>
              </a:buClr>
              <a:buSzPct val="120000"/>
              <a:buFont typeface="Wingdings" pitchFamily="2" charset="2"/>
              <a:buChar char="§"/>
              <a:defRPr sz="1800"/>
            </a:lvl3pPr>
            <a:lvl4pPr marL="1600200" indent="-228600">
              <a:buClr>
                <a:srgbClr val="E63C00"/>
              </a:buClr>
              <a:buSzPct val="120000"/>
              <a:buFont typeface="Wingdings" pitchFamily="2" charset="2"/>
              <a:buChar char="§"/>
              <a:defRPr sz="1600"/>
            </a:lvl4pPr>
            <a:lvl5pPr marL="2057400" indent="-228600">
              <a:buClr>
                <a:srgbClr val="E63C00"/>
              </a:buClr>
              <a:buSzPct val="120000"/>
              <a:buFont typeface="Wingdings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marL="342900" indent="-342900">
              <a:buClr>
                <a:srgbClr val="E63C00"/>
              </a:buClr>
              <a:buSzPct val="120000"/>
              <a:buFont typeface="Wingdings" pitchFamily="2" charset="2"/>
              <a:buChar char="§"/>
              <a:defRPr sz="2400"/>
            </a:lvl1pPr>
            <a:lvl2pPr marL="742950" indent="-285750">
              <a:buClr>
                <a:srgbClr val="E63C00"/>
              </a:buClr>
              <a:buSzPct val="120000"/>
              <a:buFont typeface="Wingdings" pitchFamily="2" charset="2"/>
              <a:buChar char="§"/>
              <a:defRPr sz="2000"/>
            </a:lvl2pPr>
            <a:lvl3pPr marL="1143000" indent="-228600">
              <a:buClr>
                <a:srgbClr val="E63C00"/>
              </a:buClr>
              <a:buSzPct val="120000"/>
              <a:buFont typeface="Wingdings" pitchFamily="2" charset="2"/>
              <a:buChar char="§"/>
              <a:defRPr sz="1800"/>
            </a:lvl3pPr>
            <a:lvl4pPr marL="1600200" indent="-228600">
              <a:buClr>
                <a:srgbClr val="E63C00"/>
              </a:buClr>
              <a:buSzPct val="120000"/>
              <a:buFont typeface="Wingdings" pitchFamily="2" charset="2"/>
              <a:buChar char="§"/>
              <a:defRPr sz="1600"/>
            </a:lvl4pPr>
            <a:lvl5pPr marL="2057400" indent="-228600">
              <a:buClr>
                <a:srgbClr val="E63C00"/>
              </a:buClr>
              <a:buSzPct val="120000"/>
              <a:buFont typeface="Wingdings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11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81085-91D4-4B28-A229-14D932F5079B}" type="datetimeFigureOut">
              <a:rPr lang="pl-PL"/>
              <a:pPr>
                <a:defRPr/>
              </a:pPr>
              <a:t>2015-04-07</a:t>
            </a:fld>
            <a:endParaRPr lang="pl-PL"/>
          </a:p>
        </p:txBody>
      </p:sp>
      <p:sp>
        <p:nvSpPr>
          <p:cNvPr id="12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3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6E378-25D3-4379-A54B-AF456852925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53975"/>
            <a:ext cx="1420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Łącznik prostoliniowy 5"/>
          <p:cNvCxnSpPr/>
          <p:nvPr/>
        </p:nvCxnSpPr>
        <p:spPr>
          <a:xfrm>
            <a:off x="8188325" y="6165850"/>
            <a:ext cx="0" cy="692150"/>
          </a:xfrm>
          <a:prstGeom prst="line">
            <a:avLst/>
          </a:prstGeom>
          <a:ln w="1079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oliniowy 8"/>
          <p:cNvCxnSpPr/>
          <p:nvPr/>
        </p:nvCxnSpPr>
        <p:spPr>
          <a:xfrm>
            <a:off x="8316913" y="6165850"/>
            <a:ext cx="0" cy="692150"/>
          </a:xfrm>
          <a:prstGeom prst="line">
            <a:avLst/>
          </a:prstGeom>
          <a:ln w="107950">
            <a:solidFill>
              <a:srgbClr val="E63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53975"/>
            <a:ext cx="1420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7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EDBA8-BBF9-4B57-90B6-49C043BEA06C}" type="datetimeFigureOut">
              <a:rPr lang="pl-PL"/>
              <a:pPr>
                <a:defRPr/>
              </a:pPr>
              <a:t>2015-04-07</a:t>
            </a:fld>
            <a:endParaRPr lang="pl-PL"/>
          </a:p>
        </p:txBody>
      </p:sp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03072-A8D5-42AF-80CF-A1B9787DA94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53975"/>
            <a:ext cx="1420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Łącznik prostoliniowy 7"/>
          <p:cNvCxnSpPr/>
          <p:nvPr/>
        </p:nvCxnSpPr>
        <p:spPr>
          <a:xfrm>
            <a:off x="8316913" y="6165850"/>
            <a:ext cx="0" cy="692150"/>
          </a:xfrm>
          <a:prstGeom prst="line">
            <a:avLst/>
          </a:prstGeom>
          <a:ln w="107950">
            <a:solidFill>
              <a:srgbClr val="E63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oliniowy 5"/>
          <p:cNvCxnSpPr/>
          <p:nvPr/>
        </p:nvCxnSpPr>
        <p:spPr>
          <a:xfrm>
            <a:off x="8188325" y="6165850"/>
            <a:ext cx="0" cy="692150"/>
          </a:xfrm>
          <a:prstGeom prst="line">
            <a:avLst/>
          </a:prstGeom>
          <a:ln w="1079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53975"/>
            <a:ext cx="1420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8C19B-AD9E-4BFF-AC3A-614FA1BC6D28}" type="datetimeFigureOut">
              <a:rPr lang="pl-PL"/>
              <a:pPr>
                <a:defRPr/>
              </a:pPr>
              <a:t>2015-04-07</a:t>
            </a:fld>
            <a:endParaRPr lang="pl-PL"/>
          </a:p>
        </p:txBody>
      </p:sp>
      <p:sp>
        <p:nvSpPr>
          <p:cNvPr id="7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758B9-4905-474F-9521-D215C7E461E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53975"/>
            <a:ext cx="1420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Łącznik prostoliniowy 5"/>
          <p:cNvCxnSpPr/>
          <p:nvPr/>
        </p:nvCxnSpPr>
        <p:spPr>
          <a:xfrm>
            <a:off x="8188325" y="6165850"/>
            <a:ext cx="0" cy="692150"/>
          </a:xfrm>
          <a:prstGeom prst="line">
            <a:avLst/>
          </a:prstGeom>
          <a:ln w="1079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oliniowy 8"/>
          <p:cNvCxnSpPr/>
          <p:nvPr/>
        </p:nvCxnSpPr>
        <p:spPr>
          <a:xfrm>
            <a:off x="8316913" y="6165850"/>
            <a:ext cx="0" cy="692150"/>
          </a:xfrm>
          <a:prstGeom prst="line">
            <a:avLst/>
          </a:prstGeom>
          <a:ln w="107950">
            <a:solidFill>
              <a:srgbClr val="E63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53975"/>
            <a:ext cx="1420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51321" y="273050"/>
            <a:ext cx="201419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 marL="342900" indent="-342900">
              <a:buClr>
                <a:srgbClr val="E63C00"/>
              </a:buClr>
              <a:buSzPct val="120000"/>
              <a:buFont typeface="Wingdings" pitchFamily="2" charset="2"/>
              <a:buChar char="§"/>
              <a:defRPr sz="3200"/>
            </a:lvl1pPr>
            <a:lvl2pPr marL="742950" indent="-285750">
              <a:buClr>
                <a:srgbClr val="E63C00"/>
              </a:buClr>
              <a:buSzPct val="120000"/>
              <a:buFont typeface="Wingdings" pitchFamily="2" charset="2"/>
              <a:buChar char="§"/>
              <a:defRPr sz="2800"/>
            </a:lvl2pPr>
            <a:lvl3pPr marL="1143000" indent="-228600">
              <a:buClr>
                <a:srgbClr val="E63C00"/>
              </a:buClr>
              <a:buSzPct val="120000"/>
              <a:buFont typeface="Wingdings" pitchFamily="2" charset="2"/>
              <a:buChar char="§"/>
              <a:defRPr sz="2400"/>
            </a:lvl3pPr>
            <a:lvl4pPr marL="1600200" indent="-228600">
              <a:buClr>
                <a:srgbClr val="E63C00"/>
              </a:buClr>
              <a:buSzPct val="120000"/>
              <a:buFont typeface="Wingdings" pitchFamily="2" charset="2"/>
              <a:buChar char="§"/>
              <a:defRPr sz="2000"/>
            </a:lvl4pPr>
            <a:lvl5pPr marL="2057400" indent="-228600">
              <a:buClr>
                <a:srgbClr val="E63C00"/>
              </a:buClr>
              <a:buSzPct val="120000"/>
              <a:buFont typeface="Wingdings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49D57-02B7-4645-A6BD-D019D762FB99}" type="datetimeFigureOut">
              <a:rPr lang="pl-PL"/>
              <a:pPr>
                <a:defRPr/>
              </a:pPr>
              <a:t>2015-04-07</a:t>
            </a:fld>
            <a:endParaRPr lang="pl-PL"/>
          </a:p>
        </p:txBody>
      </p:sp>
      <p:sp>
        <p:nvSpPr>
          <p:cNvPr id="10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6412D-7E04-41D5-8900-01DC4B0BECE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53975"/>
            <a:ext cx="1420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Łącznik prostoliniowy 7"/>
          <p:cNvCxnSpPr/>
          <p:nvPr/>
        </p:nvCxnSpPr>
        <p:spPr>
          <a:xfrm>
            <a:off x="8316913" y="6165850"/>
            <a:ext cx="0" cy="692150"/>
          </a:xfrm>
          <a:prstGeom prst="line">
            <a:avLst/>
          </a:prstGeom>
          <a:ln w="107950">
            <a:solidFill>
              <a:srgbClr val="E63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oliniowy 5"/>
          <p:cNvCxnSpPr/>
          <p:nvPr/>
        </p:nvCxnSpPr>
        <p:spPr>
          <a:xfrm>
            <a:off x="8188325" y="6165850"/>
            <a:ext cx="0" cy="692150"/>
          </a:xfrm>
          <a:prstGeom prst="line">
            <a:avLst/>
          </a:prstGeom>
          <a:ln w="1079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53975"/>
            <a:ext cx="1420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F662-7C64-4C39-9A4E-BF9C9D650E5D}" type="datetimeFigureOut">
              <a:rPr lang="pl-PL"/>
              <a:pPr>
                <a:defRPr/>
              </a:pPr>
              <a:t>2015-04-07</a:t>
            </a:fld>
            <a:endParaRPr lang="pl-PL"/>
          </a:p>
        </p:txBody>
      </p:sp>
      <p:sp>
        <p:nvSpPr>
          <p:cNvPr id="10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F527E-4903-4C6F-803C-94EA511D5BB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53975"/>
            <a:ext cx="1420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53975"/>
            <a:ext cx="1420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Łącznik prostoliniowy 8"/>
          <p:cNvCxnSpPr/>
          <p:nvPr userDrawn="1"/>
        </p:nvCxnSpPr>
        <p:spPr>
          <a:xfrm>
            <a:off x="8316913" y="6165850"/>
            <a:ext cx="0" cy="692150"/>
          </a:xfrm>
          <a:prstGeom prst="line">
            <a:avLst/>
          </a:prstGeom>
          <a:ln w="107950">
            <a:solidFill>
              <a:srgbClr val="E63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oliniowy 5"/>
          <p:cNvCxnSpPr/>
          <p:nvPr userDrawn="1"/>
        </p:nvCxnSpPr>
        <p:spPr>
          <a:xfrm>
            <a:off x="8188325" y="6165850"/>
            <a:ext cx="0" cy="692150"/>
          </a:xfrm>
          <a:prstGeom prst="line">
            <a:avLst/>
          </a:prstGeom>
          <a:ln w="1079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51321" y="274638"/>
            <a:ext cx="7235478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accent1"/>
              </a:buClr>
              <a:buSzPct val="120000"/>
              <a:buFont typeface="Wingdings" pitchFamily="2" charset="2"/>
              <a:buChar char="§"/>
              <a:defRPr/>
            </a:lvl1pPr>
            <a:lvl3pPr marL="1143000" indent="-228600">
              <a:buClr>
                <a:srgbClr val="E63C00"/>
              </a:buClr>
              <a:buSzPct val="120000"/>
              <a:buFont typeface="Wingdings" pitchFamily="2" charset="2"/>
              <a:buChar char="§"/>
              <a:defRPr/>
            </a:lvl3pPr>
            <a:lvl4pPr>
              <a:defRPr/>
            </a:lvl4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 smtClean="0"/>
          </a:p>
        </p:txBody>
      </p:sp>
      <p:sp>
        <p:nvSpPr>
          <p:cNvPr id="8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1C99B-B3BC-4B9B-B95D-63B52E1B0AFF}" type="datetimeFigureOut">
              <a:rPr lang="pl-PL"/>
              <a:pPr>
                <a:defRPr/>
              </a:pPr>
              <a:t>2015-04-07</a:t>
            </a:fld>
            <a:endParaRPr lang="pl-PL"/>
          </a:p>
        </p:txBody>
      </p:sp>
      <p:sp>
        <p:nvSpPr>
          <p:cNvPr id="9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32942-BCF5-431E-9B18-6CD89FBA9A8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F3E18C-F78E-472D-9F83-AC47803C8640}" type="datetimeFigureOut">
              <a:rPr lang="pl-PL"/>
              <a:pPr>
                <a:defRPr/>
              </a:pPr>
              <a:t>2015-04-07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5D97D7-01B7-4BE9-AD48-7B3645E7536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l-PL" altLang="pl-PL" dirty="0" smtClean="0"/>
              <a:t>PROJEKTY realizowane w oparciu o UKD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56713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smtClean="0"/>
              <a:t>Rozbudowa słownika słów kluczowych (SK KHW)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smtClean="0"/>
              <a:t>Wizualizacja zbiorów BG PW </a:t>
            </a:r>
            <a:br>
              <a:rPr lang="pl-PL" dirty="0" smtClean="0"/>
            </a:br>
            <a:r>
              <a:rPr lang="pl-PL" dirty="0" smtClean="0"/>
              <a:t>wg dziedzin nauki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1" y="908720"/>
            <a:ext cx="8784976" cy="5530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9312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980728"/>
            <a:ext cx="8586513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5392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gdziedz.BGLAN\Desktop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84338"/>
            <a:ext cx="8640960" cy="5369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133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/>
          <p:cNvSpPr>
            <a:spLocks noGrp="1"/>
          </p:cNvSpPr>
          <p:nvPr>
            <p:ph type="title"/>
          </p:nvPr>
        </p:nvSpPr>
        <p:spPr>
          <a:xfrm>
            <a:off x="1403350" y="260350"/>
            <a:ext cx="7235825" cy="720725"/>
          </a:xfrm>
        </p:spPr>
        <p:txBody>
          <a:bodyPr/>
          <a:lstStyle/>
          <a:p>
            <a:pPr eaLnBrk="1" hangingPunct="1"/>
            <a:r>
              <a:rPr lang="pl-PL" altLang="pl-PL" sz="3600" dirty="0" smtClean="0"/>
              <a:t/>
            </a:r>
            <a:br>
              <a:rPr lang="pl-PL" altLang="pl-PL" sz="3600" dirty="0" smtClean="0"/>
            </a:br>
            <a:r>
              <a:rPr lang="pl-PL" altLang="pl-PL" sz="3600" dirty="0" smtClean="0"/>
              <a:t>4. Osiągnięte cele Projektu</a:t>
            </a:r>
            <a:br>
              <a:rPr lang="pl-PL" altLang="pl-PL" sz="3600" dirty="0" smtClean="0"/>
            </a:br>
            <a:endParaRPr lang="pl-PL" altLang="pl-PL" sz="3600" dirty="0" smtClean="0"/>
          </a:p>
        </p:txBody>
      </p:sp>
      <p:sp>
        <p:nvSpPr>
          <p:cNvPr id="13315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sz="2000" dirty="0" smtClean="0"/>
              <a:t>Przez dodanie słów kluczowych w języku angielskim</a:t>
            </a:r>
          </a:p>
          <a:p>
            <a:pPr eaLnBrk="1" hangingPunct="1">
              <a:defRPr/>
            </a:pPr>
            <a:endParaRPr lang="pl-PL" altLang="pl-PL" sz="900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pl-PL" altLang="pl-PL" sz="1600" b="1" dirty="0" smtClean="0">
                <a:solidFill>
                  <a:srgbClr val="E63C00"/>
                </a:solidFill>
              </a:rPr>
              <a:t>np. TIME SERIES ANALYSIS – ANALIZA SZEREGÓW CZASOWYCH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endParaRPr lang="pl-PL" altLang="pl-PL" sz="900" dirty="0" smtClean="0">
              <a:solidFill>
                <a:srgbClr val="E63C00"/>
              </a:solidFill>
            </a:endParaRPr>
          </a:p>
          <a:p>
            <a:pPr eaLnBrk="1" hangingPunct="1">
              <a:defRPr/>
            </a:pPr>
            <a:r>
              <a:rPr lang="pl-PL" altLang="pl-PL" sz="2000" dirty="0" smtClean="0"/>
              <a:t>Przez dodanie wyrażeń synonimicznych lub scalenie dwóch haseł synonimicznych występujących jako oddzielne (konwersja) </a:t>
            </a:r>
          </a:p>
          <a:p>
            <a:pPr eaLnBrk="1" hangingPunct="1">
              <a:defRPr/>
            </a:pPr>
            <a:endParaRPr lang="pl-PL" altLang="pl-PL" sz="900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pl-PL" altLang="pl-PL" sz="1600" b="1" dirty="0" smtClean="0">
                <a:solidFill>
                  <a:srgbClr val="E63C00"/>
                </a:solidFill>
              </a:rPr>
              <a:t>np. FIZYKA MATEMATYCZNA = MATEMATYKA STOSOWANA W FIZYCE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pl-PL" altLang="pl-PL" sz="900" b="1" dirty="0" smtClean="0">
              <a:solidFill>
                <a:srgbClr val="E63C00"/>
              </a:solidFill>
            </a:endParaRPr>
          </a:p>
          <a:p>
            <a:pPr eaLnBrk="1" hangingPunct="1">
              <a:defRPr/>
            </a:pPr>
            <a:r>
              <a:rPr lang="pl-PL" altLang="pl-PL" sz="2000" dirty="0"/>
              <a:t>Przez dodanie wyrażeń potocznych</a:t>
            </a:r>
          </a:p>
          <a:p>
            <a:pPr eaLnBrk="1" hangingPunct="1">
              <a:buNone/>
              <a:defRPr/>
            </a:pPr>
            <a:endParaRPr lang="pl-PL" altLang="pl-PL" sz="900" dirty="0"/>
          </a:p>
          <a:p>
            <a:pPr marL="0" indent="0" eaLnBrk="1" hangingPunct="1">
              <a:buNone/>
              <a:defRPr/>
            </a:pPr>
            <a:r>
              <a:rPr lang="pl-PL" altLang="pl-PL" sz="1600" b="1" dirty="0">
                <a:solidFill>
                  <a:srgbClr val="E63C00"/>
                </a:solidFill>
              </a:rPr>
              <a:t>np. KOSMOCHEMIA (150) </a:t>
            </a:r>
          </a:p>
          <a:p>
            <a:pPr marL="0" indent="0" eaLnBrk="1" hangingPunct="1">
              <a:buNone/>
              <a:defRPr/>
            </a:pPr>
            <a:r>
              <a:rPr lang="pl-PL" altLang="pl-PL" sz="1600" b="1" dirty="0"/>
              <a:t> - ASTROCHEMIA (450)</a:t>
            </a:r>
          </a:p>
          <a:p>
            <a:pPr marL="0" indent="0" eaLnBrk="1" hangingPunct="1">
              <a:buNone/>
              <a:defRPr/>
            </a:pPr>
            <a:r>
              <a:rPr lang="pl-PL" altLang="pl-PL" sz="1600" b="1" dirty="0"/>
              <a:t> - CHEMIA KOSMICZNA (450)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pl-PL" altLang="pl-PL" sz="1600" b="1" dirty="0" smtClean="0">
              <a:solidFill>
                <a:srgbClr val="E63C00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pl-PL" altLang="pl-PL" sz="1600" b="1" dirty="0" smtClean="0">
              <a:solidFill>
                <a:srgbClr val="E63C00"/>
              </a:solidFill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90525" y="1268413"/>
            <a:ext cx="8466138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altLang="pl-PL" sz="2400" b="1" dirty="0" smtClean="0">
                <a:solidFill>
                  <a:srgbClr val="E63C00"/>
                </a:solidFill>
                <a:latin typeface="+mn-lt"/>
              </a:rPr>
              <a:t>1. Zwiększenie </a:t>
            </a:r>
            <a:r>
              <a:rPr lang="pl-PL" altLang="pl-PL" sz="2400" b="1" dirty="0">
                <a:solidFill>
                  <a:srgbClr val="E63C00"/>
                </a:solidFill>
                <a:latin typeface="+mn-lt"/>
              </a:rPr>
              <a:t>możliwości wyszukiwania w </a:t>
            </a:r>
            <a:r>
              <a:rPr lang="pl-PL" altLang="pl-PL" sz="2400" b="1" dirty="0" smtClean="0">
                <a:solidFill>
                  <a:srgbClr val="E63C00"/>
                </a:solidFill>
                <a:latin typeface="+mn-lt"/>
              </a:rPr>
              <a:t>katalogu:</a:t>
            </a:r>
            <a:endParaRPr lang="pl-PL" altLang="pl-PL" sz="2800" dirty="0">
              <a:latin typeface="+mn-lt"/>
            </a:endParaRPr>
          </a:p>
          <a:p>
            <a:pPr>
              <a:defRPr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/>
          <p:cNvSpPr>
            <a:spLocks noGrp="1"/>
          </p:cNvSpPr>
          <p:nvPr>
            <p:ph type="title"/>
          </p:nvPr>
        </p:nvSpPr>
        <p:spPr>
          <a:xfrm>
            <a:off x="1450975" y="274638"/>
            <a:ext cx="7235825" cy="1143000"/>
          </a:xfrm>
        </p:spPr>
        <p:txBody>
          <a:bodyPr/>
          <a:lstStyle/>
          <a:p>
            <a:pPr eaLnBrk="1" hangingPunct="1"/>
            <a:r>
              <a:rPr lang="pl-PL" altLang="pl-PL" sz="3600" dirty="0" smtClean="0"/>
              <a:t>Zwiększenie możliwości wyszukiwania w katalogu (2)</a:t>
            </a:r>
          </a:p>
        </p:txBody>
      </p:sp>
      <p:sp>
        <p:nvSpPr>
          <p:cNvPr id="14339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96544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endParaRPr lang="pl-PL" altLang="pl-PL" sz="900" dirty="0" smtClean="0"/>
          </a:p>
          <a:p>
            <a:pPr eaLnBrk="1" hangingPunct="1">
              <a:defRPr/>
            </a:pPr>
            <a:r>
              <a:rPr lang="pl-PL" altLang="pl-PL" sz="2000" dirty="0" smtClean="0"/>
              <a:t>Przez ujednoznacznienie haseł słownika KHW </a:t>
            </a:r>
          </a:p>
          <a:p>
            <a:pPr eaLnBrk="1" hangingPunct="1">
              <a:defRPr/>
            </a:pPr>
            <a:endParaRPr lang="pl-PL" altLang="pl-PL" sz="1050" dirty="0" smtClean="0"/>
          </a:p>
          <a:p>
            <a:pPr marL="0" indent="0" eaLnBrk="1" hangingPunct="1">
              <a:buNone/>
              <a:defRPr/>
            </a:pPr>
            <a:r>
              <a:rPr lang="pl-PL" altLang="pl-PL" sz="1600" b="1" dirty="0" smtClean="0">
                <a:solidFill>
                  <a:srgbClr val="E63C00"/>
                </a:solidFill>
              </a:rPr>
              <a:t>np. DYFUZJA</a:t>
            </a:r>
          </a:p>
          <a:p>
            <a:pPr marL="0" indent="0" eaLnBrk="1" hangingPunct="1">
              <a:buNone/>
              <a:defRPr/>
            </a:pPr>
            <a:r>
              <a:rPr lang="pl-PL" altLang="pl-PL" sz="2000" b="1" dirty="0" smtClean="0"/>
              <a:t> </a:t>
            </a:r>
            <a:r>
              <a:rPr lang="pl-PL" altLang="pl-PL" sz="1600" b="1" dirty="0" smtClean="0"/>
              <a:t>- DYFUZJA W FIZYCE np. dyfuzja cieczy, gazów, dyfuzja cząsteczkowa, dyfuzja krytyczna; </a:t>
            </a:r>
          </a:p>
          <a:p>
            <a:pPr marL="0" indent="0" eaLnBrk="1" hangingPunct="1">
              <a:buNone/>
              <a:defRPr/>
            </a:pPr>
            <a:r>
              <a:rPr lang="pl-PL" altLang="pl-PL" sz="1600" b="1" dirty="0" smtClean="0"/>
              <a:t> - DYFUZJA W HYDROLOGII (mieszanie wód oceanicznych); </a:t>
            </a:r>
          </a:p>
          <a:p>
            <a:pPr marL="0" indent="0" eaLnBrk="1" hangingPunct="1">
              <a:buNone/>
              <a:defRPr/>
            </a:pPr>
            <a:r>
              <a:rPr lang="pl-PL" altLang="pl-PL" sz="1600" b="1" dirty="0" smtClean="0"/>
              <a:t> - DYFUZJA ATMOSFERYCZNA; </a:t>
            </a:r>
          </a:p>
          <a:p>
            <a:pPr marL="0" indent="0" eaLnBrk="1" hangingPunct="1">
              <a:buNone/>
              <a:defRPr/>
            </a:pPr>
            <a:r>
              <a:rPr lang="pl-PL" altLang="pl-PL" sz="1600" b="1" dirty="0" smtClean="0"/>
              <a:t> - DYFUZJA INNOWACJI (transfer technologii)</a:t>
            </a:r>
          </a:p>
          <a:p>
            <a:pPr marL="0" indent="0" eaLnBrk="1" hangingPunct="1">
              <a:buNone/>
              <a:defRPr/>
            </a:pPr>
            <a:endParaRPr lang="pl-PL" altLang="pl-PL" sz="900" b="1" dirty="0"/>
          </a:p>
          <a:p>
            <a:pPr marL="0" indent="0" eaLnBrk="1" hangingPunct="1">
              <a:buNone/>
            </a:pPr>
            <a:r>
              <a:rPr lang="pl-PL" altLang="pl-PL" sz="1600" b="1" dirty="0">
                <a:solidFill>
                  <a:srgbClr val="E63C00"/>
                </a:solidFill>
              </a:rPr>
              <a:t>np. TEORIA GIER:</a:t>
            </a:r>
          </a:p>
          <a:p>
            <a:pPr marL="0" indent="0" eaLnBrk="1" hangingPunct="1">
              <a:buNone/>
            </a:pPr>
            <a:r>
              <a:rPr lang="pl-PL" sz="1600" b="1" dirty="0">
                <a:solidFill>
                  <a:srgbClr val="E63C00"/>
                </a:solidFill>
              </a:rPr>
              <a:t> </a:t>
            </a:r>
            <a:r>
              <a:rPr lang="pl-PL" sz="1600" b="1" dirty="0"/>
              <a:t>- TEORIA GIER W MATEMATYCE</a:t>
            </a:r>
          </a:p>
          <a:p>
            <a:pPr marL="0" indent="0" eaLnBrk="1" hangingPunct="1">
              <a:buNone/>
            </a:pPr>
            <a:r>
              <a:rPr lang="pl-PL" sz="1600" b="1" dirty="0"/>
              <a:t> - TEORIA GIER W ZARZĄDZANIU</a:t>
            </a:r>
          </a:p>
          <a:p>
            <a:pPr marL="0" indent="0" eaLnBrk="1" hangingPunct="1">
              <a:buNone/>
            </a:pPr>
            <a:endParaRPr lang="pl-PL" sz="900" b="1" dirty="0">
              <a:solidFill>
                <a:srgbClr val="E63C00"/>
              </a:solidFill>
            </a:endParaRPr>
          </a:p>
          <a:p>
            <a:pPr marL="0" indent="0" eaLnBrk="1" hangingPunct="1">
              <a:buNone/>
            </a:pPr>
            <a:r>
              <a:rPr lang="pl-PL" sz="1600" b="1" dirty="0">
                <a:solidFill>
                  <a:srgbClr val="E63C00"/>
                </a:solidFill>
              </a:rPr>
              <a:t>np. ROZTOCZE</a:t>
            </a:r>
          </a:p>
          <a:p>
            <a:pPr marL="0" indent="0" eaLnBrk="1" hangingPunct="1">
              <a:buNone/>
            </a:pPr>
            <a:r>
              <a:rPr lang="pl-PL" sz="1600" b="1" dirty="0">
                <a:solidFill>
                  <a:srgbClr val="E63C00"/>
                </a:solidFill>
              </a:rPr>
              <a:t> </a:t>
            </a:r>
            <a:r>
              <a:rPr lang="pl-PL" sz="1600" b="1" dirty="0"/>
              <a:t>- ROZTOCZE (kraina geograficzna)</a:t>
            </a:r>
          </a:p>
          <a:p>
            <a:pPr marL="0" indent="0" eaLnBrk="1" hangingPunct="1">
              <a:buNone/>
            </a:pPr>
            <a:r>
              <a:rPr lang="pl-PL" sz="1600" b="1" dirty="0"/>
              <a:t> - ROZTOCZA (saprofity)</a:t>
            </a:r>
          </a:p>
          <a:p>
            <a:pPr marL="0" indent="0" eaLnBrk="1" hangingPunct="1">
              <a:buNone/>
              <a:defRPr/>
            </a:pPr>
            <a:endParaRPr lang="pl-PL" altLang="pl-PL" sz="1600" b="1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pl-PL" altLang="pl-PL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pl-PL" altLang="pl-P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ytuł 1"/>
          <p:cNvSpPr>
            <a:spLocks noGrp="1"/>
          </p:cNvSpPr>
          <p:nvPr>
            <p:ph type="title"/>
          </p:nvPr>
        </p:nvSpPr>
        <p:spPr>
          <a:xfrm>
            <a:off x="1450975" y="274638"/>
            <a:ext cx="7235825" cy="1143000"/>
          </a:xfrm>
        </p:spPr>
        <p:txBody>
          <a:bodyPr/>
          <a:lstStyle/>
          <a:p>
            <a:r>
              <a:rPr lang="pl-PL" altLang="pl-PL" sz="3600" dirty="0" smtClean="0"/>
              <a:t>Zwiększenie możliwości wyszukiwania w katalogu (3)</a:t>
            </a:r>
            <a:endParaRPr lang="pl-PL" sz="3600" dirty="0" smtClean="0"/>
          </a:p>
        </p:txBody>
      </p:sp>
      <p:sp>
        <p:nvSpPr>
          <p:cNvPr id="27651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  <a:defRPr/>
            </a:pPr>
            <a:r>
              <a:rPr lang="pl-PL" sz="2000" b="1" dirty="0">
                <a:solidFill>
                  <a:srgbClr val="E63C00"/>
                </a:solidFill>
              </a:rPr>
              <a:t>Poprawienie jakości katalogu poprzez ujednolicenie opracowania rzeczowego </a:t>
            </a:r>
          </a:p>
          <a:p>
            <a:pPr marL="457200" indent="-457200" eaLnBrk="1" hangingPunct="1">
              <a:buFont typeface="+mj-lt"/>
              <a:buAutoNum type="arabicPeriod" startAt="2"/>
            </a:pPr>
            <a:endParaRPr lang="pl-PL" altLang="pl-PL" sz="2000" b="1" dirty="0" smtClean="0">
              <a:solidFill>
                <a:srgbClr val="E63C00"/>
              </a:solidFill>
            </a:endParaRPr>
          </a:p>
          <a:p>
            <a:pPr marL="457200" indent="-457200" eaLnBrk="1" hangingPunct="1">
              <a:buFont typeface="+mj-lt"/>
              <a:buAutoNum type="arabicPeriod" startAt="2"/>
            </a:pPr>
            <a:r>
              <a:rPr lang="pl-PL" sz="2000" b="1" dirty="0">
                <a:solidFill>
                  <a:srgbClr val="E63C00"/>
                </a:solidFill>
              </a:rPr>
              <a:t>Skrócenie czasu opracowania rzeczowego </a:t>
            </a:r>
            <a:r>
              <a:rPr lang="pl-PL" sz="2000" b="1" dirty="0" smtClean="0">
                <a:solidFill>
                  <a:srgbClr val="E63C00"/>
                </a:solidFill>
              </a:rPr>
              <a:t>dokumentów</a:t>
            </a:r>
            <a:r>
              <a:rPr lang="pl-PL" altLang="pl-PL" sz="2000" b="1" dirty="0" smtClean="0">
                <a:solidFill>
                  <a:srgbClr val="E63C00"/>
                </a:solidFill>
              </a:rPr>
              <a:t> </a:t>
            </a:r>
          </a:p>
          <a:p>
            <a:pPr marL="457200" indent="-457200" eaLnBrk="1" hangingPunct="1">
              <a:buAutoNum type="arabicPeriod" startAt="2"/>
            </a:pPr>
            <a:endParaRPr lang="pl-PL" altLang="pl-PL" sz="2400" dirty="0"/>
          </a:p>
          <a:p>
            <a:pPr marL="0" indent="0" eaLnBrk="1" hangingPunct="1">
              <a:buFont typeface="Wingdings" pitchFamily="2" charset="2"/>
              <a:buNone/>
            </a:pPr>
            <a:endParaRPr lang="pl-PL" sz="2000" b="1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pl-PL" sz="2000" b="1" dirty="0"/>
          </a:p>
          <a:p>
            <a:pPr marL="0" indent="0" eaLnBrk="1" hangingPunct="1">
              <a:buNone/>
              <a:defRPr/>
            </a:pPr>
            <a:r>
              <a:rPr lang="pl-PL" altLang="pl-PL" sz="2000" dirty="0"/>
              <a:t>W ciągu 3 miesięcy (lipiec-wrzesień) </a:t>
            </a:r>
            <a:r>
              <a:rPr lang="pl-PL" sz="2000" dirty="0"/>
              <a:t>słownik Słów Kluczowych został rozbudowany o:</a:t>
            </a:r>
          </a:p>
          <a:p>
            <a:pPr eaLnBrk="1" hangingPunct="1">
              <a:defRPr/>
            </a:pPr>
            <a:r>
              <a:rPr lang="pl-PL" sz="2000" dirty="0">
                <a:solidFill>
                  <a:srgbClr val="E63C00"/>
                </a:solidFill>
              </a:rPr>
              <a:t>761 słów w jęz. angielskim</a:t>
            </a:r>
          </a:p>
          <a:p>
            <a:pPr eaLnBrk="1" hangingPunct="1">
              <a:defRPr/>
            </a:pPr>
            <a:r>
              <a:rPr lang="pl-PL" sz="2000" dirty="0">
                <a:solidFill>
                  <a:srgbClr val="E63C00"/>
                </a:solidFill>
              </a:rPr>
              <a:t>963 symbole UKD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pl-PL" sz="2000" b="1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pl-P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err="1" smtClean="0"/>
              <a:t>Projekt:Wizualizacja</a:t>
            </a:r>
            <a:r>
              <a:rPr lang="pl-PL" sz="4000" dirty="0" smtClean="0"/>
              <a:t> katalogu BG PW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Wizualizacja informacji zawartych w zbiorach</a:t>
            </a:r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Wizualizacja informacji – jest wizualną prezentacją przestrzeni informacyjnych i struktur w celu ich szybkiego przyswojenia i zrozumienia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Wizualizacja katalogu BG PW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pl-PL" sz="2800" dirty="0" smtClean="0"/>
              <a:t>Od danych do mądrości:</a:t>
            </a:r>
          </a:p>
          <a:p>
            <a:endParaRPr lang="pl-PL" sz="2800" dirty="0" smtClean="0"/>
          </a:p>
          <a:p>
            <a:r>
              <a:rPr lang="pl-PL" sz="2800" dirty="0" smtClean="0"/>
              <a:t>DANE</a:t>
            </a:r>
          </a:p>
          <a:p>
            <a:r>
              <a:rPr lang="pl-PL" sz="2800" dirty="0" smtClean="0"/>
              <a:t>INFORMACJA </a:t>
            </a:r>
          </a:p>
          <a:p>
            <a:r>
              <a:rPr lang="pl-PL" sz="2800" dirty="0" smtClean="0"/>
              <a:t>REPREZENTACJA GRAFICZNA</a:t>
            </a:r>
          </a:p>
          <a:p>
            <a:endParaRPr lang="pl-PL" sz="2800" dirty="0" smtClean="0"/>
          </a:p>
          <a:p>
            <a:r>
              <a:rPr lang="pl-PL" sz="2800" dirty="0" smtClean="0"/>
              <a:t>ZROZUMIENIE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Wizualizacja katalogu BG PW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Cel: przedstawienie treści dokumentów w postaci graficznej i lepsze rozumienie danych </a:t>
            </a:r>
          </a:p>
          <a:p>
            <a:r>
              <a:rPr lang="pl-PL" dirty="0" smtClean="0"/>
              <a:t>wykrycie korelacji pomiędzy danymi (dane, informacja, wiedza, mądrość) </a:t>
            </a:r>
          </a:p>
          <a:p>
            <a:r>
              <a:rPr lang="pl-PL" dirty="0" smtClean="0"/>
              <a:t>zwiększenie zdolności percepcyjnych użytkownika </a:t>
            </a:r>
          </a:p>
          <a:p>
            <a:r>
              <a:rPr lang="pl-PL" dirty="0" smtClean="0"/>
              <a:t>zwiększenie komfortu wyszukiwania informacji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Wizualizacja katalogu BG PW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Dzięki wizualizacji katalogu, użytkownik:</a:t>
            </a:r>
          </a:p>
          <a:p>
            <a:pPr>
              <a:buNone/>
            </a:pPr>
            <a:endParaRPr lang="pl-PL" dirty="0" smtClean="0"/>
          </a:p>
          <a:p>
            <a:r>
              <a:rPr lang="pl-PL" dirty="0" smtClean="0"/>
              <a:t> zobaczy szerszy kontekst dziedziny, jakiej poszukiwał i jej powiązania z innymi dziedzinami wiedzy.</a:t>
            </a:r>
          </a:p>
          <a:p>
            <a:r>
              <a:rPr lang="pl-PL" dirty="0" smtClean="0"/>
              <a:t>będzie mógł wykorzystać zdobytą w ten sposób wiedzę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UDC </a:t>
            </a:r>
            <a:r>
              <a:rPr lang="pl-PL" dirty="0" err="1" smtClean="0"/>
              <a:t>on-line</a:t>
            </a:r>
            <a:endParaRPr lang="pl-PL" dirty="0"/>
          </a:p>
        </p:txBody>
      </p:sp>
      <p:pic>
        <p:nvPicPr>
          <p:cNvPr id="1843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Etapy pracy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Opracowanie hipotez, wyodrębnienie danych do raportów</a:t>
            </a:r>
          </a:p>
          <a:p>
            <a:r>
              <a:rPr lang="pl-PL" dirty="0" smtClean="0"/>
              <a:t>Sporządzenie raportu szczegółowego</a:t>
            </a:r>
          </a:p>
          <a:p>
            <a:r>
              <a:rPr lang="pl-PL" dirty="0" smtClean="0"/>
              <a:t>Program do wizualizacji i pierwsze próbki</a:t>
            </a:r>
          </a:p>
          <a:p>
            <a:r>
              <a:rPr lang="pl-PL" dirty="0" smtClean="0"/>
              <a:t>Kolejne korekty czytelności próbek</a:t>
            </a:r>
          </a:p>
          <a:p>
            <a:r>
              <a:rPr lang="pl-PL" dirty="0" smtClean="0"/>
              <a:t>Ostateczna wizualizacja jednej z dziedzin nauki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Wizualizacja katalogu BG PW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Zasoby BG PW przedstawione będą według dziedzin nauki wymienionych w Tablicach UKD. Zasoby katalogu ukazane będą na tle dziedzin wiedzy wymienionych przez UKD Plik wzorcowy 2008r.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Wizualizacja katalogu BG PW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Do projektu opracowano trzy rodzaje danych 1) symbole UKD 2) symbole UKD powiązane ze Słowami kluczowymi 3)słowa kluczowe należące do danej dziedziny powiązane z działem klasyfikacji lokalnej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Wizualizacja katalogu BG PW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Słowa kluczowe polepszą sprecyzowanie dziedziny której dotyczy treść dokumentu.</a:t>
            </a:r>
          </a:p>
          <a:p>
            <a:pPr>
              <a:buNone/>
            </a:pPr>
            <a:endParaRPr lang="pl-PL" dirty="0" smtClean="0"/>
          </a:p>
          <a:p>
            <a:r>
              <a:rPr lang="pl-PL" dirty="0" smtClean="0"/>
              <a:t>Klasyfikacja lokalna pomoże wydzielić zbiór rekordów w katalogu biblioteki BG PW, należących do danego działu.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Wizualizacja katalogu BG PW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pl-PL" dirty="0" smtClean="0"/>
              <a:t>TRANSPORT LOTNICZY 656.7</a:t>
            </a:r>
          </a:p>
          <a:p>
            <a:endParaRPr lang="pl-PL" dirty="0" smtClean="0"/>
          </a:p>
          <a:p>
            <a:r>
              <a:rPr lang="pl-PL" dirty="0" smtClean="0"/>
              <a:t>MODELE MATEMATYCZNE 519.86</a:t>
            </a:r>
          </a:p>
          <a:p>
            <a:endParaRPr lang="pl-PL" dirty="0" smtClean="0"/>
          </a:p>
          <a:p>
            <a:r>
              <a:rPr lang="pl-PL" dirty="0" smtClean="0">
                <a:solidFill>
                  <a:schemeClr val="accent6">
                    <a:lumMod val="75000"/>
                  </a:schemeClr>
                </a:solidFill>
              </a:rPr>
              <a:t>INŻYNIERIA OPROGRAMOWANIA 004.41</a:t>
            </a:r>
          </a:p>
          <a:p>
            <a:endParaRPr lang="pl-PL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l-PL" dirty="0" smtClean="0"/>
              <a:t>KONTROLA RUCHU LOTNICZEGO 656.7.07</a:t>
            </a:r>
          </a:p>
          <a:p>
            <a:endParaRPr lang="pl-PL" dirty="0" smtClean="0"/>
          </a:p>
          <a:p>
            <a:r>
              <a:rPr lang="pl-PL" dirty="0" smtClean="0"/>
              <a:t>M40 Transport lotniczy – ogólnie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Wizualizacja katalogu BG PW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Symbole UKD posłużą nam do wyróżnienia wszystkich dziedzin z jakich pochodzą dokumenty, natomiast Słowa kluczowe i Układ Działowy pokażą pokrewne dziedziny jakie skupione są w jednym, szerszym symbolu cyfrowym UKD.</a:t>
            </a:r>
          </a:p>
          <a:p>
            <a:endParaRPr lang="pl-PL" dirty="0" smtClean="0"/>
          </a:p>
          <a:p>
            <a:endParaRPr lang="pl-P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Wizualizacja katalogu BG PW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Plik wzorcowy UKD 2008 posłuży do przedstawienia dziedzin wiedzy w ogóle. Do wizualizacji wykorzystamy program: </a:t>
            </a:r>
            <a:r>
              <a:rPr lang="en-US" dirty="0" smtClean="0"/>
              <a:t>Data Driven Documents (D3)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Wizualizacja katalogu BG PW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Dziedziny nauki będą pokazane jako : </a:t>
            </a:r>
          </a:p>
          <a:p>
            <a:r>
              <a:rPr lang="pl-PL" dirty="0" smtClean="0"/>
              <a:t>1) główne, wzięte z symbolu UKD </a:t>
            </a:r>
          </a:p>
          <a:p>
            <a:r>
              <a:rPr lang="pl-PL" dirty="0" smtClean="0"/>
              <a:t>2) szczegółowe (wzięte ze słowa kluczowego). </a:t>
            </a:r>
          </a:p>
          <a:p>
            <a:endParaRPr lang="pl-PL" dirty="0" smtClean="0"/>
          </a:p>
          <a:p>
            <a:r>
              <a:rPr lang="pl-PL" dirty="0" smtClean="0"/>
              <a:t>Symbol UKD połączony będzie  ze słowami kluczowymi przypisanymi do dziedziny wyróżnionej symbolem UKD.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Wizualizacja katalogu BG PW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Pokażemy dziedziny nauki występujące w bibliotece BG PW w relacji z dziedzinami nauki jakie istnieją (z pliku wzorcowego UKD 2008).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Wizualizacja katalogu BG PW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r>
              <a:rPr lang="pl-PL" dirty="0" smtClean="0"/>
              <a:t>Z jakimi dziedzinami nauki łączy się fizyka? – kilka pierwszych prób 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ytuł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23582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dirty="0" smtClean="0"/>
              <a:t>Rozbudowa słownika słów kluczowych (SK KHW)</a:t>
            </a:r>
          </a:p>
        </p:txBody>
      </p:sp>
      <p:sp>
        <p:nvSpPr>
          <p:cNvPr id="11267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348879"/>
            <a:ext cx="8229600" cy="3777283"/>
          </a:xfrm>
        </p:spPr>
        <p:txBody>
          <a:bodyPr/>
          <a:lstStyle/>
          <a:p>
            <a:r>
              <a:rPr lang="pl-PL" altLang="pl-PL" sz="2800" dirty="0" smtClean="0"/>
              <a:t>1. Na czym polegała nasza praca</a:t>
            </a:r>
          </a:p>
          <a:p>
            <a:r>
              <a:rPr lang="pl-PL" altLang="pl-PL" sz="2800" dirty="0" smtClean="0"/>
              <a:t>2. Co trzeba było zrobić, aby móc realizować Projekt</a:t>
            </a:r>
            <a:endParaRPr lang="pl-PL" altLang="pl-PL" sz="2800" dirty="0"/>
          </a:p>
          <a:p>
            <a:r>
              <a:rPr lang="pl-PL" altLang="pl-PL" sz="2800" dirty="0" smtClean="0"/>
              <a:t>3. Czego nie udało się osiągnąć </a:t>
            </a:r>
          </a:p>
          <a:p>
            <a:r>
              <a:rPr lang="pl-PL" altLang="pl-PL" sz="2800" dirty="0" smtClean="0"/>
              <a:t>4. Osiągnięte cele Projektu</a:t>
            </a:r>
          </a:p>
          <a:p>
            <a:endParaRPr lang="pl-PL" altLang="pl-P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owalczuk\Desktop\7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792" y="0"/>
            <a:ext cx="738041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Wizualizacja katalogu BG PW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u="sng" dirty="0" smtClean="0"/>
              <a:t>Bibliografia</a:t>
            </a:r>
          </a:p>
          <a:p>
            <a:r>
              <a:rPr lang="pl-PL" dirty="0" smtClean="0"/>
              <a:t>Wizualizacja i wyszukiwanie dokumentów / </a:t>
            </a:r>
            <a:r>
              <a:rPr lang="pl-PL" dirty="0" err="1" smtClean="0"/>
              <a:t>Veslava</a:t>
            </a:r>
            <a:r>
              <a:rPr lang="pl-PL" dirty="0" smtClean="0"/>
              <a:t> Osińska. – Warszawa,2010.</a:t>
            </a:r>
            <a:endParaRPr lang="pl-PL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ytuł 1"/>
          <p:cNvSpPr>
            <a:spLocks noGrp="1"/>
          </p:cNvSpPr>
          <p:nvPr>
            <p:ph type="ctrTitle"/>
          </p:nvPr>
        </p:nvSpPr>
        <p:spPr>
          <a:xfrm>
            <a:off x="685800" y="1916113"/>
            <a:ext cx="7772400" cy="2952750"/>
          </a:xfrm>
        </p:spPr>
        <p:txBody>
          <a:bodyPr/>
          <a:lstStyle/>
          <a:p>
            <a:pPr algn="r"/>
            <a:r>
              <a:rPr lang="pl-PL" altLang="pl-PL" sz="3600" dirty="0" smtClean="0"/>
              <a:t/>
            </a:r>
            <a:br>
              <a:rPr lang="pl-PL" altLang="pl-PL" sz="3600" dirty="0" smtClean="0"/>
            </a:br>
            <a:r>
              <a:rPr lang="pl-PL" altLang="pl-PL" sz="3600" dirty="0" smtClean="0"/>
              <a:t>Dziękujemy za </a:t>
            </a:r>
            <a:r>
              <a:rPr lang="pl-PL" altLang="pl-PL" sz="3600" dirty="0" smtClean="0"/>
              <a:t>uwagę</a:t>
            </a:r>
            <a:br>
              <a:rPr lang="pl-PL" altLang="pl-PL" sz="3600" dirty="0" smtClean="0"/>
            </a:br>
            <a:r>
              <a:rPr lang="pl-PL" altLang="pl-PL" dirty="0" smtClean="0"/>
              <a:t/>
            </a:r>
            <a:br>
              <a:rPr lang="pl-PL" altLang="pl-PL" dirty="0" smtClean="0"/>
            </a:br>
            <a:r>
              <a:rPr lang="pl-PL" altLang="pl-PL" sz="1200" dirty="0" smtClean="0"/>
              <a:t>opracowanie: </a:t>
            </a:r>
            <a:r>
              <a:rPr lang="pl-PL" altLang="pl-PL" sz="1800" dirty="0" smtClean="0"/>
              <a:t/>
            </a:r>
            <a:br>
              <a:rPr lang="pl-PL" altLang="pl-PL" sz="1800" dirty="0" smtClean="0"/>
            </a:br>
            <a:r>
              <a:rPr lang="pl-PL" altLang="pl-PL" sz="1800" dirty="0" smtClean="0"/>
              <a:t>Agnieszka Kowalczuk</a:t>
            </a:r>
            <a:br>
              <a:rPr lang="pl-PL" altLang="pl-PL" sz="1800" dirty="0" smtClean="0"/>
            </a:br>
            <a:r>
              <a:rPr lang="pl-PL" altLang="pl-PL" sz="1800" dirty="0" smtClean="0"/>
              <a:t> Joanna Basińska</a:t>
            </a:r>
            <a:br>
              <a:rPr lang="pl-PL" altLang="pl-PL" sz="1800" dirty="0" smtClean="0"/>
            </a:br>
            <a:r>
              <a:rPr lang="pl-PL" altLang="pl-PL" sz="1800" dirty="0" smtClean="0"/>
              <a:t>Maja </a:t>
            </a:r>
            <a:r>
              <a:rPr lang="pl-PL" altLang="pl-PL" sz="1800" dirty="0" smtClean="0"/>
              <a:t>Bandurska</a:t>
            </a:r>
            <a:br>
              <a:rPr lang="pl-PL" altLang="pl-PL" sz="1800" dirty="0" smtClean="0"/>
            </a:br>
            <a:r>
              <a:rPr lang="pl-PL" altLang="pl-PL" sz="1800" dirty="0" smtClean="0"/>
              <a:t>grafika: Łukasz </a:t>
            </a:r>
            <a:r>
              <a:rPr lang="pl-PL" altLang="pl-PL" sz="1800" dirty="0" smtClean="0"/>
              <a:t>Skonieczny</a:t>
            </a:r>
            <a:br>
              <a:rPr lang="pl-PL" altLang="pl-PL" sz="1800" dirty="0" smtClean="0"/>
            </a:br>
            <a:r>
              <a:rPr lang="pl-PL" altLang="pl-PL" sz="1800" dirty="0" smtClean="0"/>
              <a:t> 24.03.2015 </a:t>
            </a:r>
            <a:r>
              <a:rPr lang="pl-PL" altLang="pl-PL" sz="1800" dirty="0" smtClean="0"/>
              <a:t/>
            </a:r>
            <a:br>
              <a:rPr lang="pl-PL" altLang="pl-PL" sz="1800" dirty="0" smtClean="0"/>
            </a:br>
            <a:endParaRPr lang="pl-PL" altLang="pl-P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title"/>
          </p:nvPr>
        </p:nvSpPr>
        <p:spPr>
          <a:xfrm>
            <a:off x="1331913" y="333375"/>
            <a:ext cx="7235825" cy="1143000"/>
          </a:xfrm>
        </p:spPr>
        <p:txBody>
          <a:bodyPr/>
          <a:lstStyle/>
          <a:p>
            <a:r>
              <a:rPr lang="pl-PL" altLang="pl-PL" sz="3600" dirty="0" smtClean="0"/>
              <a:t>1. Na czym polegała nasza praca</a:t>
            </a:r>
            <a:endParaRPr lang="pl-PL" altLang="pl-PL" sz="4000" dirty="0" smtClean="0"/>
          </a:p>
        </p:txBody>
      </p:sp>
      <p:sp>
        <p:nvSpPr>
          <p:cNvPr id="11267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53707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pl-PL" altLang="pl-PL" sz="2000" dirty="0" smtClean="0"/>
              <a:t>Po wydrukowaniu i podzieleniu między uczestników projektu, </a:t>
            </a:r>
            <a:br>
              <a:rPr lang="pl-PL" altLang="pl-PL" sz="2000" dirty="0" smtClean="0"/>
            </a:br>
            <a:r>
              <a:rPr lang="pl-PL" sz="2000" dirty="0" smtClean="0"/>
              <a:t>SK (słów kluczowych) używanych </a:t>
            </a:r>
            <a:r>
              <a:rPr lang="pl-PL" sz="2000" dirty="0"/>
              <a:t>w jednej z dziedzin z Wykazu działów BG PW </a:t>
            </a:r>
            <a:r>
              <a:rPr lang="pl-PL" sz="2000" dirty="0" smtClean="0"/>
              <a:t>(Fizyka)</a:t>
            </a:r>
            <a:r>
              <a:rPr lang="pl-PL" altLang="pl-PL" sz="2000" dirty="0" smtClean="0"/>
              <a:t> należało:</a:t>
            </a:r>
          </a:p>
          <a:p>
            <a:pPr marL="0" indent="0">
              <a:buFont typeface="Wingdings" pitchFamily="2" charset="2"/>
              <a:buNone/>
              <a:defRPr/>
            </a:pPr>
            <a:endParaRPr lang="pl-PL" altLang="pl-PL" sz="2000" dirty="0" smtClean="0"/>
          </a:p>
          <a:p>
            <a:pPr>
              <a:defRPr/>
            </a:pPr>
            <a:r>
              <a:rPr lang="pl-PL" altLang="pl-PL" sz="1800" dirty="0" smtClean="0"/>
              <a:t>1. </a:t>
            </a:r>
            <a:r>
              <a:rPr lang="pl-PL" sz="1800" dirty="0"/>
              <a:t>Sprawdzić budowę wybranego SK, zbadać czy w słowniku </a:t>
            </a:r>
            <a:r>
              <a:rPr lang="pl-PL" sz="1800" dirty="0" smtClean="0"/>
              <a:t>SK istnieją </a:t>
            </a:r>
            <a:r>
              <a:rPr lang="pl-PL" sz="1800" dirty="0"/>
              <a:t>hasła synonimiczne oraz wyrażenia potoczne danego </a:t>
            </a:r>
            <a:r>
              <a:rPr lang="pl-PL" sz="1800" dirty="0" smtClean="0"/>
              <a:t>SK</a:t>
            </a:r>
            <a:endParaRPr lang="pl-PL" altLang="pl-PL" sz="1800" dirty="0" smtClean="0"/>
          </a:p>
          <a:p>
            <a:pPr>
              <a:defRPr/>
            </a:pPr>
            <a:r>
              <a:rPr lang="pl-PL" altLang="pl-PL" sz="1800" dirty="0" smtClean="0"/>
              <a:t>2.</a:t>
            </a:r>
            <a:r>
              <a:rPr lang="pl-PL" sz="1800" dirty="0"/>
              <a:t> Dodać pole 080 </a:t>
            </a:r>
            <a:r>
              <a:rPr lang="pl-PL" sz="1800" dirty="0" smtClean="0"/>
              <a:t>(UKD) i </a:t>
            </a:r>
            <a:r>
              <a:rPr lang="pl-PL" sz="1800" dirty="0"/>
              <a:t>uzupełnić go o właściwy </a:t>
            </a:r>
            <a:r>
              <a:rPr lang="pl-PL" sz="1800" dirty="0" smtClean="0"/>
              <a:t>symbol odpowiadający </a:t>
            </a:r>
            <a:r>
              <a:rPr lang="pl-PL" sz="1800" dirty="0"/>
              <a:t>danemu słowu kluczowemu (jeden symbol UKD dla jednego </a:t>
            </a:r>
            <a:r>
              <a:rPr lang="pl-PL" sz="1800" dirty="0" smtClean="0"/>
              <a:t>SK)</a:t>
            </a:r>
            <a:endParaRPr lang="pl-PL" altLang="pl-PL" sz="1800" dirty="0" smtClean="0"/>
          </a:p>
          <a:p>
            <a:pPr>
              <a:defRPr/>
            </a:pPr>
            <a:r>
              <a:rPr lang="pl-PL" altLang="pl-PL" sz="1800" dirty="0" smtClean="0"/>
              <a:t>3.</a:t>
            </a:r>
            <a:r>
              <a:rPr lang="pl-PL" sz="1800" dirty="0"/>
              <a:t> Dodać odpowiednik angielski (</a:t>
            </a:r>
            <a:r>
              <a:rPr lang="pl-PL" sz="1800" dirty="0" smtClean="0"/>
              <a:t>pole 472) - znaleźć odpowiednik angielski potwierdzony przez katalogi światowe</a:t>
            </a:r>
            <a:endParaRPr lang="pl-PL" altLang="pl-PL" sz="1800" dirty="0" smtClean="0"/>
          </a:p>
          <a:p>
            <a:pPr>
              <a:defRPr/>
            </a:pPr>
            <a:r>
              <a:rPr lang="pl-PL" altLang="pl-PL" sz="1800" dirty="0" smtClean="0"/>
              <a:t>4.</a:t>
            </a:r>
            <a:r>
              <a:rPr lang="pl-PL" sz="1800" dirty="0"/>
              <a:t> Dodać </a:t>
            </a:r>
            <a:r>
              <a:rPr lang="pl-PL" sz="1800" dirty="0" smtClean="0"/>
              <a:t>źródło, </a:t>
            </a:r>
            <a:r>
              <a:rPr lang="pl-PL" sz="1800" dirty="0"/>
              <a:t>z którego zaczerpnięto odpowiednik angielski (pole 670</a:t>
            </a:r>
            <a:r>
              <a:rPr lang="pl-PL" sz="1800" dirty="0" smtClean="0"/>
              <a:t>)</a:t>
            </a:r>
          </a:p>
          <a:p>
            <a:pPr>
              <a:defRPr/>
            </a:pPr>
            <a:r>
              <a:rPr lang="pl-PL" sz="1800" dirty="0" smtClean="0"/>
              <a:t>5.</a:t>
            </a:r>
            <a:r>
              <a:rPr lang="pl-PL" sz="1800" dirty="0"/>
              <a:t> Uzupełnić pola identyfikacyjne i </a:t>
            </a:r>
            <a:r>
              <a:rPr lang="pl-PL" sz="1800" dirty="0" smtClean="0"/>
              <a:t>statystyczne (pola OEN i OKD)</a:t>
            </a:r>
            <a:endParaRPr lang="pl-PL" sz="1800" dirty="0"/>
          </a:p>
          <a:p>
            <a:pPr>
              <a:defRPr/>
            </a:pPr>
            <a:endParaRPr lang="pl-PL" sz="2000" dirty="0"/>
          </a:p>
          <a:p>
            <a:pPr>
              <a:defRPr/>
            </a:pPr>
            <a:endParaRPr lang="pl-PL" altLang="pl-PL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>
          <a:xfrm>
            <a:off x="1331913" y="549275"/>
            <a:ext cx="7235825" cy="1143000"/>
          </a:xfrm>
        </p:spPr>
        <p:txBody>
          <a:bodyPr/>
          <a:lstStyle/>
          <a:p>
            <a:r>
              <a:rPr lang="pl-PL" altLang="pl-PL" sz="3600" dirty="0" smtClean="0"/>
              <a:t>2. Co trzeba było zrobić, aby móc realizować projekt</a:t>
            </a:r>
          </a:p>
        </p:txBody>
      </p:sp>
      <p:sp>
        <p:nvSpPr>
          <p:cNvPr id="13315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44675"/>
            <a:ext cx="8229600" cy="4032250"/>
          </a:xfrm>
        </p:spPr>
        <p:txBody>
          <a:bodyPr/>
          <a:lstStyle/>
          <a:p>
            <a:r>
              <a:rPr lang="pl-PL" altLang="pl-PL" sz="2400" dirty="0" smtClean="0"/>
              <a:t>Wydrukować wszystkie SK użyte w opracowaniu rzeczowym księgozbioru z działu BG PW – Fizyka</a:t>
            </a:r>
          </a:p>
          <a:p>
            <a:r>
              <a:rPr lang="pl-PL" altLang="pl-PL" sz="2400" dirty="0" smtClean="0"/>
              <a:t>W programie Excel zbudować tabelę, nanieść SK, dodatkowe kolumny na odpowiednik angielski i symbol UKD. </a:t>
            </a:r>
          </a:p>
          <a:p>
            <a:r>
              <a:rPr lang="pl-PL" altLang="pl-PL" sz="2400" dirty="0" smtClean="0"/>
              <a:t>Przed podziałem pracy między uczestników projektu </a:t>
            </a:r>
            <a:br>
              <a:rPr lang="pl-PL" altLang="pl-PL" sz="2400" dirty="0" smtClean="0"/>
            </a:br>
            <a:r>
              <a:rPr lang="pl-PL" altLang="pl-PL" sz="2400" dirty="0" smtClean="0"/>
              <a:t>(4 osoby), uporządkowanie alfabetyczne SK pokazało, że można zmniejszyć nakład pracy usuwając powtarzające się SK, w ten sposób każdy z uczestników dostał po </a:t>
            </a:r>
            <a:r>
              <a:rPr lang="pl-PL" altLang="pl-PL" sz="2400" dirty="0" smtClean="0">
                <a:solidFill>
                  <a:srgbClr val="E63C00"/>
                </a:solidFill>
              </a:rPr>
              <a:t>472</a:t>
            </a:r>
            <a:r>
              <a:rPr lang="pl-PL" altLang="pl-PL" sz="2400" dirty="0" smtClean="0"/>
              <a:t> słowa do opracowania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ole tekstowe 1"/>
          <p:cNvSpPr txBox="1">
            <a:spLocks noChangeArrowheads="1"/>
          </p:cNvSpPr>
          <p:nvPr/>
        </p:nvSpPr>
        <p:spPr bwMode="auto">
          <a:xfrm>
            <a:off x="1331913" y="620713"/>
            <a:ext cx="66960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2800"/>
              <a:t>Uzupełnianie rekordów Baza (WTU11)</a:t>
            </a:r>
          </a:p>
        </p:txBody>
      </p:sp>
      <p:sp>
        <p:nvSpPr>
          <p:cNvPr id="15364" name="pole tekstowe 2"/>
          <p:cNvSpPr txBox="1">
            <a:spLocks noChangeArrowheads="1"/>
          </p:cNvSpPr>
          <p:nvPr/>
        </p:nvSpPr>
        <p:spPr bwMode="auto">
          <a:xfrm>
            <a:off x="1835150" y="1322388"/>
            <a:ext cx="5689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dirty="0"/>
              <a:t>Widok rekordu do uzupełnienia o pola 080, 472, 670 i </a:t>
            </a:r>
            <a:r>
              <a:rPr lang="pl-PL" altLang="pl-PL" dirty="0" smtClean="0"/>
              <a:t>pola statystyczne </a:t>
            </a:r>
            <a:r>
              <a:rPr lang="pl-PL" altLang="pl-PL" dirty="0"/>
              <a:t>OEN i OKD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41" y="2118395"/>
            <a:ext cx="7048847" cy="443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pole tekstowe 1"/>
          <p:cNvSpPr txBox="1">
            <a:spLocks noChangeArrowheads="1"/>
          </p:cNvSpPr>
          <p:nvPr/>
        </p:nvSpPr>
        <p:spPr bwMode="auto">
          <a:xfrm>
            <a:off x="1331913" y="620713"/>
            <a:ext cx="66960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2800"/>
              <a:t>Uzupełnianie rekordów Baza(WTU11)</a:t>
            </a:r>
          </a:p>
        </p:txBody>
      </p:sp>
      <p:sp>
        <p:nvSpPr>
          <p:cNvPr id="16387" name="pole tekstowe 2"/>
          <p:cNvSpPr txBox="1">
            <a:spLocks noChangeArrowheads="1"/>
          </p:cNvSpPr>
          <p:nvPr/>
        </p:nvSpPr>
        <p:spPr bwMode="auto">
          <a:xfrm>
            <a:off x="1835150" y="1322388"/>
            <a:ext cx="5689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/>
              <a:t>Widok rekordu uzupełnionego o pola 080, 472, 670 i pola statystyczne OEN i OKD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21347"/>
            <a:ext cx="6931553" cy="435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ytuł 1"/>
          <p:cNvSpPr>
            <a:spLocks noGrp="1"/>
          </p:cNvSpPr>
          <p:nvPr>
            <p:ph type="title"/>
          </p:nvPr>
        </p:nvSpPr>
        <p:spPr>
          <a:xfrm>
            <a:off x="1450975" y="274638"/>
            <a:ext cx="7235825" cy="1143000"/>
          </a:xfrm>
        </p:spPr>
        <p:txBody>
          <a:bodyPr/>
          <a:lstStyle/>
          <a:p>
            <a:r>
              <a:rPr lang="pl-PL" altLang="pl-PL" sz="3600" dirty="0" smtClean="0"/>
              <a:t>3. Czego nie udało się osiągnąć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511175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pl-PL" sz="1800" dirty="0" smtClean="0"/>
          </a:p>
          <a:p>
            <a:pPr>
              <a:defRPr/>
            </a:pPr>
            <a:r>
              <a:rPr lang="pl-PL" sz="2400" dirty="0" smtClean="0"/>
              <a:t>Opracowując </a:t>
            </a:r>
            <a:r>
              <a:rPr lang="pl-PL" sz="2400" dirty="0"/>
              <a:t>książkę zaczynamy od słów kluczowych w polach 690</a:t>
            </a:r>
          </a:p>
          <a:p>
            <a:pPr marL="0" indent="0">
              <a:buNone/>
              <a:defRPr/>
            </a:pPr>
            <a:r>
              <a:rPr lang="pl-PL" sz="2400" dirty="0" smtClean="0"/>
              <a:t>	np. OPTYKA NIELINIOWA</a:t>
            </a:r>
          </a:p>
          <a:p>
            <a:pPr>
              <a:defRPr/>
            </a:pPr>
            <a:r>
              <a:rPr lang="pl-PL" sz="2400" dirty="0" smtClean="0"/>
              <a:t>Następnie UKD w polu 080 (w tym celu ponownie wpisujemy dane SK do którego chcemy przypisać UKD i wybieramy bazę WTU11)</a:t>
            </a:r>
          </a:p>
          <a:p>
            <a:pPr>
              <a:defRPr/>
            </a:pPr>
            <a:r>
              <a:rPr lang="pl-PL" sz="2400" dirty="0" smtClean="0"/>
              <a:t>Po </a:t>
            </a:r>
            <a:r>
              <a:rPr lang="pl-PL" sz="2400" dirty="0"/>
              <a:t>wyszukaniu słowa i </a:t>
            </a:r>
            <a:r>
              <a:rPr lang="pl-PL" sz="2400" dirty="0" smtClean="0"/>
              <a:t>zatwierdzeniu go, </a:t>
            </a:r>
            <a:r>
              <a:rPr lang="pl-PL" sz="2400" dirty="0">
                <a:solidFill>
                  <a:srgbClr val="FF0000"/>
                </a:solidFill>
              </a:rPr>
              <a:t>do pola 080 wpisuje się automatycznie </a:t>
            </a:r>
            <a:r>
              <a:rPr lang="pl-PL" sz="2400" dirty="0" smtClean="0">
                <a:solidFill>
                  <a:srgbClr val="FF0000"/>
                </a:solidFill>
              </a:rPr>
              <a:t>SK a nie jak zakładał Projekt symbol UKD</a:t>
            </a:r>
          </a:p>
          <a:p>
            <a:pPr marL="0" indent="0">
              <a:buFont typeface="Wingdings" pitchFamily="2" charset="2"/>
              <a:buNone/>
              <a:defRPr/>
            </a:pPr>
            <a:endParaRPr lang="pl-PL" sz="2000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pl-PL" sz="2000" dirty="0" smtClean="0"/>
              <a:t>     Opracowanie rzeczowe wygląda tak:</a:t>
            </a:r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677472" cy="5451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1000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bgpw">
  <a:themeElements>
    <a:clrScheme name="Niestandardowy 3">
      <a:dk1>
        <a:srgbClr val="000000"/>
      </a:dk1>
      <a:lt1>
        <a:srgbClr val="FFFFFF"/>
      </a:lt1>
      <a:dk2>
        <a:srgbClr val="FFFFFF"/>
      </a:dk2>
      <a:lt2>
        <a:srgbClr val="595959"/>
      </a:lt2>
      <a:accent1>
        <a:srgbClr val="E63C00"/>
      </a:accent1>
      <a:accent2>
        <a:srgbClr val="878787"/>
      </a:accent2>
      <a:accent3>
        <a:srgbClr val="000000"/>
      </a:accent3>
      <a:accent4>
        <a:srgbClr val="E63C00"/>
      </a:accent4>
      <a:accent5>
        <a:srgbClr val="BFBFBF"/>
      </a:accent5>
      <a:accent6>
        <a:srgbClr val="E63C00"/>
      </a:accent6>
      <a:hlink>
        <a:srgbClr val="E63C00"/>
      </a:hlink>
      <a:folHlink>
        <a:srgbClr val="000000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motyw bgpw</Template>
  <TotalTime>103</TotalTime>
  <Words>805</Words>
  <Application>Microsoft Office PowerPoint</Application>
  <PresentationFormat>Pokaz na ekranie (4:3)</PresentationFormat>
  <Paragraphs>151</Paragraphs>
  <Slides>37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38" baseType="lpstr">
      <vt:lpstr>motyw bgpw</vt:lpstr>
      <vt:lpstr>PROJEKTY realizowane w oparciu o UKD</vt:lpstr>
      <vt:lpstr>UDC on-line</vt:lpstr>
      <vt:lpstr>Rozbudowa słownika słów kluczowych (SK KHW)</vt:lpstr>
      <vt:lpstr>1. Na czym polegała nasza praca</vt:lpstr>
      <vt:lpstr>2. Co trzeba było zrobić, aby móc realizować projekt</vt:lpstr>
      <vt:lpstr>Slajd 6</vt:lpstr>
      <vt:lpstr>Slajd 7</vt:lpstr>
      <vt:lpstr>3. Czego nie udało się osiągnąć</vt:lpstr>
      <vt:lpstr>Slajd 9</vt:lpstr>
      <vt:lpstr>Slajd 10</vt:lpstr>
      <vt:lpstr>Slajd 11</vt:lpstr>
      <vt:lpstr>Slajd 12</vt:lpstr>
      <vt:lpstr> 4. Osiągnięte cele Projektu </vt:lpstr>
      <vt:lpstr>Zwiększenie możliwości wyszukiwania w katalogu (2)</vt:lpstr>
      <vt:lpstr>Zwiększenie możliwości wyszukiwania w katalogu (3)</vt:lpstr>
      <vt:lpstr>Projekt:Wizualizacja katalogu BG PW</vt:lpstr>
      <vt:lpstr>Wizualizacja katalogu BG PW</vt:lpstr>
      <vt:lpstr>Wizualizacja katalogu BG PW</vt:lpstr>
      <vt:lpstr>Wizualizacja katalogu BG PW </vt:lpstr>
      <vt:lpstr>Etapy pracy </vt:lpstr>
      <vt:lpstr>Wizualizacja katalogu BG PW </vt:lpstr>
      <vt:lpstr>Wizualizacja katalogu BG PW </vt:lpstr>
      <vt:lpstr>Wizualizacja katalogu BG PW </vt:lpstr>
      <vt:lpstr>Wizualizacja katalogu BG PW </vt:lpstr>
      <vt:lpstr>Wizualizacja katalogu BG PW </vt:lpstr>
      <vt:lpstr>Wizualizacja katalogu BG PW </vt:lpstr>
      <vt:lpstr>Wizualizacja katalogu BG PW </vt:lpstr>
      <vt:lpstr>Wizualizacja katalogu BG PW </vt:lpstr>
      <vt:lpstr>Wizualizacja katalogu BG PW </vt:lpstr>
      <vt:lpstr>Slajd 30</vt:lpstr>
      <vt:lpstr>Slajd 31</vt:lpstr>
      <vt:lpstr>Slajd 32</vt:lpstr>
      <vt:lpstr>Slajd 33</vt:lpstr>
      <vt:lpstr>Slajd 34</vt:lpstr>
      <vt:lpstr>Slajd 35</vt:lpstr>
      <vt:lpstr>Wizualizacja katalogu BG PW </vt:lpstr>
      <vt:lpstr> Dziękujemy za uwagę  opracowanie:  Agnieszka Kowalczuk  Joanna Basińska Maja Bandurska grafika: Łukasz Skonieczny  24.03.2015 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Maria E. Miller</dc:creator>
  <cp:lastModifiedBy>Agnieszka Kowalczuk</cp:lastModifiedBy>
  <cp:revision>18</cp:revision>
  <dcterms:created xsi:type="dcterms:W3CDTF">2012-10-08T11:25:01Z</dcterms:created>
  <dcterms:modified xsi:type="dcterms:W3CDTF">2015-04-07T12:35:49Z</dcterms:modified>
</cp:coreProperties>
</file>